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81" r:id="rId6"/>
    <p:sldId id="279" r:id="rId7"/>
    <p:sldId id="282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3" r:id="rId19"/>
    <p:sldId id="283" r:id="rId20"/>
    <p:sldId id="275" r:id="rId21"/>
    <p:sldId id="264" r:id="rId22"/>
    <p:sldId id="278" r:id="rId23"/>
    <p:sldId id="273" r:id="rId24"/>
    <p:sldId id="277" r:id="rId25"/>
    <p:sldId id="274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/>
    <p:restoredTop sz="94066"/>
  </p:normalViewPr>
  <p:slideViewPr>
    <p:cSldViewPr snapToGrid="0" snapToObjects="1">
      <p:cViewPr>
        <p:scale>
          <a:sx n="78" d="100"/>
          <a:sy n="78" d="100"/>
        </p:scale>
        <p:origin x="1160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D632-B0AF-F742-9C63-8B65397FC570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14E1-21BB-FB4C-B5E5-44A54D38A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4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0492-6BA1-6244-9B88-4D1AE9295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A94FA-7F4B-864A-9924-184E45B9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8282-DD9E-7841-B593-A8CFB651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83626-6FC3-3D4B-87E9-1530C134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07C12-A44F-3448-9525-B9613AC6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882D-AB21-CB42-AEAF-956E6747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D6041-FC78-0F47-9EFB-B2AF484E6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D654-1F28-0F4A-B136-3E219685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EA0EA-1D4F-144C-8AD1-4AEA1865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86834-EF75-4343-AADB-DA6CCD9E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1FF35-8F5F-7343-9B54-0F84DFB2E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89319-8427-EC4E-A99F-1F3802825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E729E-9FA8-C74D-90D0-2B83AD74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355C5-568D-3544-B50E-80A5D451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58DE-58B9-E840-8911-857070B1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5BCD-A3A5-9348-BEDC-50AABC3B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56151-D388-084C-A16C-7E4DF666D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9FBAC-08EA-D542-BBC6-067DF572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2B8F3-364F-6D48-981D-643176FD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D2B0-D809-FD4E-8A8E-5E3D5F74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21AC-D8ED-874A-902C-CB2FBB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714CA-C9E9-FA4A-9B9D-84A3D73E6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C6A1-465E-4F4D-ABD6-4410B15F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BDFB5-9DCF-AC49-B889-2C6519C7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694EF-5273-0847-8666-D244B0A8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D19E-03EC-D94A-B75D-64E8448C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56D83-A323-1347-B2BB-ACE62E674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B1FC7-E2A6-B248-9E04-0A4D45FB3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2CB8D-E681-1A41-A9B8-54A286CF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13133-8DEF-AE4D-B05A-31C9FC94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F72D-575D-DB46-A4F1-72423E3B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6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4ACA-21A9-C84F-A16B-AD3867AF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F50AE-3A69-F846-A316-6ED0BB11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9A045-69B1-DA45-94DB-1AD0E0EF0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E0F19-07B3-DC45-8F21-072CF9462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43E82-29BE-4043-AB71-76C2F5B8B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EC466-EE76-E24C-8C58-651D332A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3C085-F95C-F24D-A282-028CE8E5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017DF-9323-2347-AB93-B191892F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A9B4-1A57-6C48-AD34-7CE36E0A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6403A-1C03-E949-A30B-C9EA8519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C8596-528E-EA44-9E5A-5C00F92A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14DE0-5938-684E-8927-86250F88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1ABC6-208D-934E-91B8-1942EEA8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EF97A-34B7-3541-B00B-C3CA1EFF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535A1-176D-7F43-81A0-0758B8CB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8758-2F14-DC4D-B267-D25D498F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94EC3-9464-694A-AAAF-278213D1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7ACB5-B3E4-374F-8895-7080EC5AD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CF832-712C-314A-B443-E52E82AD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1DA06-B768-0A4E-BE55-5CF0022A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B11B3-D342-794B-B7F6-1B5F52E4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1A68-C6FF-4C42-BB1B-B851323C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6ECE6-5CCE-D84E-8821-C48791D4E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776FE-F3BD-844A-886C-2F0F3FE9E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4DD5B-865A-5141-94D3-1DCFF562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56693-3B2A-A14F-92FA-A41AC8BD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7FA41-3E40-4541-B1D0-3880B48C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1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BA72C-BB95-B448-AE56-54ADE836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2256D-3D30-1A44-A32F-D381D132A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C4144-BCED-F54A-8E64-A25CBC131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28D5-B4D4-444A-96F0-94D738C3472A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8A8A-AC46-DF4A-8C01-C4519581C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084F-7A2D-9344-8EC6-E5E60EBD7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5DE8-65EC-FF44-98C8-302E2BEF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mailto:mziebarth@okanagan.bc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mailto:mziebarth@okanagan.bc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bc.ca/gov/content/covid-19/economic-recovery/business-supports" TargetMode="External"/><Relationship Id="rId2" Type="http://schemas.openxmlformats.org/officeDocument/2006/relationships/hyperlink" Target="https://www.canada.ca/en/department-finance/economic-response-pla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74E5-BC63-5A48-B73C-F5F8B8965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F1869-D23C-744B-A67B-736BC28DD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75" y="2769326"/>
            <a:ext cx="10528662" cy="3775165"/>
          </a:xfrm>
        </p:spPr>
        <p:txBody>
          <a:bodyPr>
            <a:normAutofit fontScale="92500" lnSpcReduction="20000"/>
          </a:bodyPr>
          <a:lstStyle/>
          <a:p>
            <a:endParaRPr lang="en-US" sz="3200" dirty="0"/>
          </a:p>
          <a:p>
            <a:r>
              <a:rPr lang="en-US" sz="3200" dirty="0"/>
              <a:t>BUSINESS BUILDING IN THE FACE OF COVID: </a:t>
            </a:r>
          </a:p>
          <a:p>
            <a:r>
              <a:rPr lang="en-US" sz="3200" dirty="0"/>
              <a:t>12 STEPS TO TAKE NOW FOR SHORT- AND LONG-TERM SUCCESS</a:t>
            </a:r>
          </a:p>
          <a:p>
            <a:endParaRPr lang="en-US" sz="3200" dirty="0"/>
          </a:p>
          <a:p>
            <a:endParaRPr lang="en-US" dirty="0"/>
          </a:p>
          <a:p>
            <a:r>
              <a:rPr lang="en-US" dirty="0"/>
              <a:t>Prof. Mark T. Ziebarth</a:t>
            </a:r>
          </a:p>
          <a:p>
            <a:r>
              <a:rPr lang="en-US" dirty="0"/>
              <a:t>Okanagan School of Business</a:t>
            </a:r>
          </a:p>
          <a:p>
            <a:r>
              <a:rPr lang="en-US" dirty="0">
                <a:hlinkClick r:id="rId2"/>
              </a:rPr>
              <a:t>mziebarth@okanagan.bc.ca</a:t>
            </a:r>
            <a:endParaRPr lang="en-US" dirty="0"/>
          </a:p>
          <a:p>
            <a:r>
              <a:rPr lang="en-US" dirty="0"/>
              <a:t>250.809.8080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6C2AE-06E5-D64B-90F1-2E3E309757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2" y="612912"/>
            <a:ext cx="1815736" cy="18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8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ORGANIZATIONS MAKE THEIR OWN LUCK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o  Majority of SMEs are in the First (3-5%), Second (8-13%), 	Third (43-45%) or Fifth (5-10%) Buckets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o  Fourth (30-35%) Bucket SMEs (</a:t>
            </a:r>
            <a:r>
              <a:rPr lang="en-US" i="1" dirty="0"/>
              <a:t>Making Your Own Luck</a:t>
            </a:r>
            <a:r>
              <a:rPr lang="en-US" dirty="0"/>
              <a:t>) Found</a:t>
            </a:r>
          </a:p>
          <a:p>
            <a:pPr marL="0" indent="0">
              <a:buNone/>
            </a:pPr>
            <a:r>
              <a:rPr lang="en-US" dirty="0"/>
              <a:t>	Ways to Improve Their Businesses That They Would Not Have</a:t>
            </a:r>
          </a:p>
          <a:p>
            <a:pPr marL="0" indent="0">
              <a:buNone/>
            </a:pPr>
            <a:r>
              <a:rPr lang="en-US" dirty="0"/>
              <a:t>	Realized Otherwise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o  So… How Can Your Organization Migrate Into the </a:t>
            </a:r>
          </a:p>
          <a:p>
            <a:pPr marL="0" indent="0">
              <a:buNone/>
            </a:pPr>
            <a:r>
              <a:rPr lang="en-US" dirty="0"/>
              <a:t>	Fourth Bucket… and Prosper??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C3B87-4ABF-5347-BD33-89D2DB2611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2107" y="1690688"/>
            <a:ext cx="4127500" cy="43053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29D6E-9677-6E46-B91C-602E87AC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8023" y="1972491"/>
            <a:ext cx="5945777" cy="420447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✔️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Geographical Market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Industry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Client Base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7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Geographical Market—Hedge your bets by expanding into other regions  </a:t>
            </a:r>
          </a:p>
          <a:p>
            <a:pPr marL="0" indent="0">
              <a:buNone/>
            </a:pPr>
            <a:r>
              <a:rPr lang="en-US" dirty="0"/>
              <a:t>	Penticton to Kelowna to Vernon</a:t>
            </a:r>
          </a:p>
          <a:p>
            <a:pPr marL="0" indent="0">
              <a:buNone/>
            </a:pPr>
            <a:r>
              <a:rPr lang="en-US" dirty="0"/>
              <a:t>	BC to USA</a:t>
            </a:r>
          </a:p>
          <a:p>
            <a:pPr marL="0" indent="0">
              <a:buNone/>
            </a:pPr>
            <a:r>
              <a:rPr lang="en-US" dirty="0"/>
              <a:t>Industry—Improve the odds by serving more that a single industry</a:t>
            </a:r>
          </a:p>
          <a:p>
            <a:pPr marL="0" indent="0">
              <a:buNone/>
            </a:pPr>
            <a:r>
              <a:rPr lang="en-US" dirty="0"/>
              <a:t>	Hospitality… and Travel</a:t>
            </a:r>
          </a:p>
          <a:p>
            <a:pPr marL="0" indent="0">
              <a:buNone/>
            </a:pPr>
            <a:r>
              <a:rPr lang="en-US" dirty="0"/>
              <a:t>	Increase your potential end markets</a:t>
            </a:r>
          </a:p>
          <a:p>
            <a:pPr marL="0" indent="0">
              <a:buNone/>
            </a:pPr>
            <a:r>
              <a:rPr lang="en-US" dirty="0"/>
              <a:t>Client Base—Serve Consumers and Business Buyers</a:t>
            </a:r>
          </a:p>
          <a:p>
            <a:pPr marL="0" indent="0">
              <a:buNone/>
            </a:pPr>
            <a:r>
              <a:rPr lang="en-US" dirty="0"/>
              <a:t>	Acquire customers who react to change in opposite ways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7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ENABLEMENT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D648C-4AED-DC45-A1E9-7E80273147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B50E05-D110-8F4D-8805-F14436F3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086" y="1825625"/>
            <a:ext cx="5932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✔️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Reaching Customers Virtually		</a:t>
            </a:r>
          </a:p>
          <a:p>
            <a:pPr marL="0" indent="0">
              <a:buNone/>
            </a:pPr>
            <a:r>
              <a:rPr lang="en-US" dirty="0"/>
              <a:t>	Building a Socially-		Distanced Workforce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352EFF-6922-0C43-899C-109C6490F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127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8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ENABLEMENT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635"/>
            <a:ext cx="10515600" cy="4814328"/>
          </a:xfrm>
        </p:spPr>
        <p:txBody>
          <a:bodyPr>
            <a:normAutofit/>
          </a:bodyPr>
          <a:lstStyle/>
          <a:p>
            <a:r>
              <a:rPr lang="en-CA" dirty="0"/>
              <a:t>March 2020, most business interactions went virtual.  Businesses w/ virtual capabilities &amp;/or able to quickly shift to virtual operations finding greater success in the </a:t>
            </a:r>
            <a:r>
              <a:rPr lang="en-CA" u="sng" dirty="0"/>
              <a:t>post-COVID</a:t>
            </a:r>
            <a:r>
              <a:rPr lang="en-CA" dirty="0"/>
              <a:t> environment.</a:t>
            </a:r>
          </a:p>
          <a:p>
            <a:r>
              <a:rPr lang="en-CA" dirty="0"/>
              <a:t>Winner?  Online Wellness Education service provider</a:t>
            </a:r>
          </a:p>
          <a:p>
            <a:pPr lvl="1"/>
            <a:r>
              <a:rPr lang="en-CA" dirty="0"/>
              <a:t>New Customers, New Revenues &amp; More Revenue from Existing Customers!</a:t>
            </a:r>
          </a:p>
          <a:p>
            <a:r>
              <a:rPr lang="en-CA" dirty="0"/>
              <a:t>Leverage remote working tools and strategies to further differentiate your organization</a:t>
            </a:r>
          </a:p>
          <a:p>
            <a:pPr lvl="1"/>
            <a:r>
              <a:rPr lang="en-CA" dirty="0"/>
              <a:t>Support Work From Home (WFH = flexibility, less office space required)</a:t>
            </a:r>
          </a:p>
          <a:p>
            <a:pPr lvl="1"/>
            <a:r>
              <a:rPr lang="en-CA" dirty="0"/>
              <a:t>Attract Better Employees  (hire great talent in Ontario)</a:t>
            </a:r>
          </a:p>
          <a:p>
            <a:pPr lvl="1"/>
            <a:r>
              <a:rPr lang="en-CA" dirty="0"/>
              <a:t>Shift Training to Online  (lower costs)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6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NIMBLE COST 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E814F-1F86-A74D-9665-CB0926FB21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F2FF1-BA07-8049-BE4F-CDBE0A26E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1897" y="1825625"/>
            <a:ext cx="597190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✔️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4EC8BE-222D-2141-9C70-6E44B5F4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8644"/>
            <a:ext cx="4127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5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NIMBLE COST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Did your revenue drop in 2020?  Did your costs drop accordingly?</a:t>
            </a:r>
          </a:p>
          <a:p>
            <a:pPr marL="0" indent="0">
              <a:buNone/>
            </a:pPr>
            <a:r>
              <a:rPr lang="en-US" dirty="0"/>
              <a:t>	(Note:  almost 80% of companies cut costs in 2020)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Key—having low/limited Fixed Costs (more difficult to cut)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Key—having virtual offerings (software, consulting, education)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Key—Variable costs can more easily be scaled up—or down—as</a:t>
            </a:r>
          </a:p>
          <a:p>
            <a:pPr marL="0" indent="0">
              <a:buNone/>
            </a:pPr>
            <a:r>
              <a:rPr lang="en-US" dirty="0"/>
              <a:t>	business demands  dictates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0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 TO BREAK INERTIA &amp; TRY NEW THINGS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B4E0C-B775-BB49-B877-753ECD2D43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0EB670-3C6D-A440-8F44-E537BD341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5771" y="1825625"/>
            <a:ext cx="599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✔️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42B9D-847C-8E4C-9BE1-F9865A91B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127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4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Breeds Innovation?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A08B6-2229-3944-AB6E-3088B892E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7" y="1690688"/>
            <a:ext cx="10289729" cy="5167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1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DB52-EC34-644B-8D39-18F825F2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Breeds Innovation?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7B87-7159-4B47-B86E-FE77BF632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Innovating Anyway  (Stick to the plan…)</a:t>
            </a:r>
          </a:p>
          <a:p>
            <a:endParaRPr lang="en-US" dirty="0"/>
          </a:p>
          <a:p>
            <a:r>
              <a:rPr lang="en-US" dirty="0"/>
              <a:t>Crisis-Driven Innovation  (Cooking School offering online classes)</a:t>
            </a:r>
          </a:p>
          <a:p>
            <a:endParaRPr lang="en-US" dirty="0"/>
          </a:p>
          <a:p>
            <a:r>
              <a:rPr lang="en-US" dirty="0"/>
              <a:t>Expansion into Adjacent Markets as Innovation  (Existing products offered to new markets)</a:t>
            </a:r>
          </a:p>
          <a:p>
            <a:endParaRPr lang="en-US" dirty="0"/>
          </a:p>
          <a:p>
            <a:r>
              <a:rPr lang="en-US" dirty="0"/>
              <a:t>Go-to-Market Innovation  (My company lost 40% revenue; redeployed Sales &amp; Marketing talent from Events to Subscriptions)</a:t>
            </a:r>
          </a:p>
        </p:txBody>
      </p:sp>
    </p:spTree>
    <p:extLst>
      <p:ext uri="{BB962C8B-B14F-4D97-AF65-F5344CB8AC3E}">
        <p14:creationId xmlns:p14="http://schemas.microsoft.com/office/powerpoint/2010/main" val="295114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✔️  	Speaker Background</a:t>
            </a:r>
          </a:p>
          <a:p>
            <a:pPr marL="0" indent="0">
              <a:buNone/>
            </a:pPr>
            <a:r>
              <a:rPr lang="en-US" sz="3200" dirty="0"/>
              <a:t>✔️  	Lay of the Land</a:t>
            </a:r>
          </a:p>
          <a:p>
            <a:pPr marL="0" indent="0">
              <a:buNone/>
            </a:pPr>
            <a:r>
              <a:rPr lang="en-US" sz="3200" dirty="0"/>
              <a:t>✔️  	Challenges &amp; Opportunities</a:t>
            </a:r>
          </a:p>
          <a:p>
            <a:pPr marL="0" indent="0">
              <a:buNone/>
            </a:pPr>
            <a:r>
              <a:rPr lang="en-US" sz="3200" dirty="0"/>
              <a:t>✔️  	External Resources </a:t>
            </a:r>
          </a:p>
          <a:p>
            <a:pPr marL="0" indent="0">
              <a:buNone/>
            </a:pPr>
            <a:r>
              <a:rPr lang="en-US" sz="3200" dirty="0"/>
              <a:t>✔️  	Internal Resources/12-Point Strategic Plan</a:t>
            </a:r>
          </a:p>
          <a:p>
            <a:pPr marL="0" indent="0">
              <a:buNone/>
            </a:pPr>
            <a:r>
              <a:rPr lang="en-US" sz="3200" dirty="0"/>
              <a:t> ✔️ 	Conclusion and 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71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WORKSHEET to apply Strategic Approach to your business, specifically toward developing: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7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I.  Diversification Strategies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II.  Digital Enablement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III.  A More Nimble Cost Structure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IV.  And an Ability to Break Through Organizational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3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“SHOCK-PROOF” MY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377"/>
            <a:ext cx="10515600" cy="4090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I.  How can I diversify my business?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1.  By Geography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2.  By Industry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3.  By Client Base</a:t>
            </a:r>
          </a:p>
          <a:p>
            <a:pPr marL="1428750" lvl="2" indent="-5143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7B2F-87E0-6C4F-B3C2-32B51D03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1423" cy="1325563"/>
          </a:xfrm>
        </p:spPr>
        <p:txBody>
          <a:bodyPr>
            <a:normAutofit/>
          </a:bodyPr>
          <a:lstStyle/>
          <a:p>
            <a:r>
              <a:rPr lang="en-US" dirty="0"/>
              <a:t>HOW TO “SHOCK-PROOF” MY ORGANIZATION, </a:t>
            </a:r>
            <a:r>
              <a:rPr lang="en-US" dirty="0" err="1"/>
              <a:t>con’t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E286-884B-644E-B93A-44129AB8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499"/>
            <a:ext cx="10515600" cy="410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II.  What’s Needed to Improve my Digital Enablement?</a:t>
            </a:r>
          </a:p>
          <a:p>
            <a:pPr marL="514350" indent="-514350">
              <a:buAutoNum type="arabicPeriod" startAt="2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4.  How Can I Reach my Customers </a:t>
            </a:r>
            <a:r>
              <a:rPr lang="en-US" sz="3200" u="sng" dirty="0"/>
              <a:t>and Prospects</a:t>
            </a:r>
            <a:r>
              <a:rPr lang="en-US" sz="3200" dirty="0"/>
              <a:t> Digitally?</a:t>
            </a:r>
          </a:p>
          <a:p>
            <a:pPr marL="914400" lvl="1" indent="-457200">
              <a:buAutoNum type="alphaLcPeriod"/>
            </a:pPr>
            <a:endParaRPr lang="en-US" sz="3200" dirty="0"/>
          </a:p>
          <a:p>
            <a:pPr marL="914400" lvl="1" indent="-457200">
              <a:buAutoNum type="alphaLcPeriod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5.  How Can I Build a Socially-Distanced Workforce?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665E6-2315-724A-9766-FD30EA606F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0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1575" cy="1325563"/>
          </a:xfrm>
        </p:spPr>
        <p:txBody>
          <a:bodyPr>
            <a:normAutofit/>
          </a:bodyPr>
          <a:lstStyle/>
          <a:p>
            <a:r>
              <a:rPr lang="en-US" dirty="0"/>
              <a:t>HOW TO “SHOCK-PROOF” MY ORGANIZATION, </a:t>
            </a:r>
            <a:r>
              <a:rPr lang="en-US" dirty="0" err="1"/>
              <a:t>con’t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/>
              <a:t>III.  Is my Cost Structure Nimble?</a:t>
            </a:r>
          </a:p>
          <a:p>
            <a:pPr marL="0" indent="0">
              <a:buNone/>
            </a:pPr>
            <a:endParaRPr lang="en-US" sz="3500" dirty="0"/>
          </a:p>
          <a:p>
            <a:pPr marL="971550" lvl="1" indent="-514350">
              <a:buAutoNum type="arabicPeriod" startAt="6"/>
            </a:pPr>
            <a:r>
              <a:rPr lang="en-US" sz="3500" dirty="0"/>
              <a:t>Which Fixed Costs Can I Lower… Quickly?!  And/or Convert to Variable Costs?</a:t>
            </a:r>
          </a:p>
          <a:p>
            <a:pPr marL="914400" lvl="1" indent="-457200">
              <a:buAutoNum type="alphaLcPeriod"/>
            </a:pPr>
            <a:endParaRPr lang="en-US" sz="3500" dirty="0"/>
          </a:p>
          <a:p>
            <a:pPr marL="457200" lvl="1" indent="0">
              <a:buNone/>
            </a:pPr>
            <a:r>
              <a:rPr lang="en-US" sz="3500" dirty="0"/>
              <a:t>7.  What Virtual Offering(s) Can I Develop and Launch?</a:t>
            </a:r>
          </a:p>
          <a:p>
            <a:pPr marL="1371600" lvl="2" indent="-457200">
              <a:buAutoNum type="alphaLcPeriod"/>
            </a:pPr>
            <a:r>
              <a:rPr lang="en-US" sz="3500" dirty="0"/>
              <a:t>Limited Overhead </a:t>
            </a:r>
          </a:p>
          <a:p>
            <a:pPr marL="1371600" lvl="2" indent="-457200">
              <a:buAutoNum type="alphaLcPeriod"/>
            </a:pPr>
            <a:r>
              <a:rPr lang="en-US" sz="3500" dirty="0"/>
              <a:t>High Variable Margins</a:t>
            </a:r>
          </a:p>
          <a:p>
            <a:pPr marL="457200" lvl="1" indent="0">
              <a:buNone/>
            </a:pPr>
            <a:endParaRPr lang="en-US" sz="3500" dirty="0"/>
          </a:p>
          <a:p>
            <a:pPr marL="971550" lvl="1" indent="-514350">
              <a:buAutoNum type="arabicPeriod" startAt="8"/>
            </a:pPr>
            <a:r>
              <a:rPr lang="en-US" sz="3500" dirty="0"/>
              <a:t>What’s Required to Scale Down for now… </a:t>
            </a:r>
          </a:p>
          <a:p>
            <a:pPr marL="457200" lvl="1" indent="0">
              <a:buNone/>
            </a:pPr>
            <a:r>
              <a:rPr lang="en-US" sz="3500" dirty="0"/>
              <a:t>	and then Scale Up Again?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5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D2E0-2361-CD4B-8CFA-FC709203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7028" cy="1325563"/>
          </a:xfrm>
        </p:spPr>
        <p:txBody>
          <a:bodyPr>
            <a:normAutofit/>
          </a:bodyPr>
          <a:lstStyle/>
          <a:p>
            <a:r>
              <a:rPr lang="en-US" dirty="0"/>
              <a:t>HOW TO “SHOCK-PROOF” MY ORGANIZATION, </a:t>
            </a:r>
            <a:r>
              <a:rPr lang="en-US" dirty="0" err="1"/>
              <a:t>con’t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8F5D-4DA9-5141-8B1A-3EAA99A00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467"/>
            <a:ext cx="10515600" cy="42064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IV.  Am I Willing to Break Through Inertia &amp; Try New Things?</a:t>
            </a:r>
          </a:p>
          <a:p>
            <a:pPr marL="514350" indent="-514350">
              <a:buAutoNum type="arabicPeriod" startAt="4"/>
            </a:pPr>
            <a:endParaRPr lang="en-US" sz="3500" dirty="0"/>
          </a:p>
          <a:p>
            <a:pPr marL="457200" lvl="1" indent="0">
              <a:buNone/>
            </a:pPr>
            <a:r>
              <a:rPr lang="en-US" sz="3500" dirty="0"/>
              <a:t>9.  Can I Innovate Anyway?  (What bucket am I in…?)</a:t>
            </a:r>
          </a:p>
          <a:p>
            <a:pPr marL="914400" lvl="1" indent="-457200">
              <a:buAutoNum type="alphaLcPeriod"/>
            </a:pPr>
            <a:endParaRPr lang="en-US" sz="3500" dirty="0"/>
          </a:p>
          <a:p>
            <a:pPr marL="457200" lvl="1" indent="0">
              <a:buNone/>
            </a:pPr>
            <a:r>
              <a:rPr lang="en-US" sz="3500" dirty="0"/>
              <a:t>10.  Can I Engage in Crises-driven Innovation?</a:t>
            </a:r>
          </a:p>
          <a:p>
            <a:pPr marL="457200" lvl="1" indent="0">
              <a:buNone/>
            </a:pPr>
            <a:endParaRPr lang="en-US" sz="3500" dirty="0"/>
          </a:p>
          <a:p>
            <a:pPr marL="457200" lvl="1" indent="0">
              <a:buNone/>
            </a:pPr>
            <a:r>
              <a:rPr lang="en-US" sz="3500" dirty="0"/>
              <a:t>11.  Where Can I Expand into Adjacent Markets?</a:t>
            </a:r>
          </a:p>
          <a:p>
            <a:pPr marL="914400" lvl="1" indent="-457200">
              <a:buAutoNum type="alphaLcPeriod"/>
            </a:pPr>
            <a:endParaRPr lang="en-US" sz="3500" dirty="0"/>
          </a:p>
          <a:p>
            <a:pPr marL="457200" lvl="1" indent="0">
              <a:buNone/>
            </a:pPr>
            <a:r>
              <a:rPr lang="en-US" sz="3500" dirty="0"/>
              <a:t>12.  What are My “Go-To-Market” Innovations</a:t>
            </a:r>
            <a:r>
              <a:rPr lang="en-US" sz="32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11686-F017-D64C-B816-DE4D5891F6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5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7602"/>
            <a:ext cx="7620089" cy="6318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the COVID crisis is not yet over, you can take steps NOW to Shock-Proof your organization.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Stack the odds in your favor by:</a:t>
            </a:r>
          </a:p>
          <a:p>
            <a:pPr marL="0" indent="0">
              <a:buNone/>
            </a:pPr>
            <a:r>
              <a:rPr lang="en-US" dirty="0"/>
              <a:t>	o  Diversifying your Revenue Streams</a:t>
            </a:r>
          </a:p>
          <a:p>
            <a:pPr marL="0" indent="0">
              <a:buNone/>
            </a:pPr>
            <a:r>
              <a:rPr lang="en-US" dirty="0"/>
              <a:t>	o  Accelerating your Digital Transformation </a:t>
            </a:r>
          </a:p>
          <a:p>
            <a:pPr marL="0" indent="0">
              <a:buNone/>
            </a:pPr>
            <a:r>
              <a:rPr lang="en-US" dirty="0"/>
              <a:t>	o  Lowering Fixed Costs; Operating in a 	Remote or Hybrid Environment, and</a:t>
            </a:r>
          </a:p>
          <a:p>
            <a:pPr marL="0" indent="0">
              <a:buNone/>
            </a:pPr>
            <a:r>
              <a:rPr lang="en-US" dirty="0"/>
              <a:t>	o  Disrupting and Rooting Out Inertia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your business will survive—perhaps even thrive—after COVID and any future unforeseen crises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249368-BEC1-E444-80B9-3C31157B40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7330" y="1377602"/>
            <a:ext cx="2895511" cy="3000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10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411"/>
            <a:ext cx="10515600" cy="484455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7000" dirty="0"/>
              <a:t>THANK YOU FOR YOUR TIME &amp; ATTENTION</a:t>
            </a:r>
          </a:p>
          <a:p>
            <a:pPr marL="0" indent="0" algn="ctr">
              <a:buNone/>
            </a:pPr>
            <a:endParaRPr lang="en-US" sz="7000" dirty="0"/>
          </a:p>
          <a:p>
            <a:pPr marL="0" indent="0" algn="ctr">
              <a:buNone/>
            </a:pPr>
            <a:endParaRPr lang="en-US" sz="7000" dirty="0"/>
          </a:p>
          <a:p>
            <a:pPr marL="0" indent="0" algn="ctr">
              <a:buNone/>
            </a:pPr>
            <a:r>
              <a:rPr lang="en-US" sz="7000" dirty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5800" dirty="0"/>
          </a:p>
          <a:p>
            <a:pPr marL="0" indent="0" algn="ctr">
              <a:buNone/>
            </a:pPr>
            <a:r>
              <a:rPr lang="en-US" sz="5800" dirty="0"/>
              <a:t>Prof. Mark Ziebarth</a:t>
            </a:r>
          </a:p>
          <a:p>
            <a:pPr marL="0" indent="0" algn="ctr">
              <a:buNone/>
            </a:pPr>
            <a:r>
              <a:rPr lang="en-US" sz="5800" dirty="0"/>
              <a:t>Okanagan School of Business</a:t>
            </a:r>
          </a:p>
          <a:p>
            <a:pPr marL="0" indent="0" algn="ctr">
              <a:buNone/>
            </a:pPr>
            <a:r>
              <a:rPr lang="en-US" sz="5800" dirty="0">
                <a:hlinkClick r:id="rId2"/>
              </a:rPr>
              <a:t>mziebarth@okanagan.bc.ca</a:t>
            </a:r>
            <a:endParaRPr lang="en-US" sz="5800" dirty="0"/>
          </a:p>
          <a:p>
            <a:pPr marL="0" indent="0" algn="ctr">
              <a:buNone/>
            </a:pPr>
            <a:r>
              <a:rPr lang="en-US" sz="5800" dirty="0"/>
              <a:t>250.809.8080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5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&amp; Background/Qualifications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Associate’s, Bachelor’s and Masters of Business degrees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 years of Teaching at Okanagan College School of Business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30+ years of Information Industry Experience  (B2B and B2C Publishing enterprises)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18+ years of Business ownership  (I’ve Felt Your Pain!)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Now, I Practice What I Preach… and Preach What I Practice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 of the Land—YOUR Land!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19235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✔️ 	COVID Closures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✔️ 	COVID Disruptions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✔️ 	COVID Uncertainty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✔️ 	Constant, Unending Change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 of the Land—YOUR Land!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Which has resulted in…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✔️ 	Lost Customers</a:t>
            </a:r>
          </a:p>
          <a:p>
            <a:pPr marL="0" indent="0">
              <a:buNone/>
            </a:pPr>
            <a:r>
              <a:rPr lang="en-US" sz="3200" dirty="0"/>
              <a:t>✔️ 	Few Current Customers</a:t>
            </a:r>
          </a:p>
          <a:p>
            <a:pPr marL="0" indent="0">
              <a:buNone/>
            </a:pPr>
            <a:r>
              <a:rPr lang="en-US" sz="3200" dirty="0"/>
              <a:t>✔️ 	Fewer NEW Customers</a:t>
            </a:r>
          </a:p>
          <a:p>
            <a:pPr marL="0" indent="0">
              <a:buNone/>
            </a:pPr>
            <a:r>
              <a:rPr lang="en-US" sz="3200" dirty="0"/>
              <a:t>✔️ 	Burdensome Rules and Regulations</a:t>
            </a:r>
          </a:p>
          <a:p>
            <a:pPr marL="0" indent="0">
              <a:buNone/>
            </a:pPr>
            <a:r>
              <a:rPr lang="en-US" sz="3200" dirty="0"/>
              <a:t>✔️ 	New, Additional Costs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8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B1BB-D5AC-504E-8F63-92221F46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7FD0B-EA81-3743-8747-8BC0A99BB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Federal Assistance  (CEBA, CEWS, CERS-Rent Subsidy, etc.)</a:t>
            </a:r>
          </a:p>
          <a:p>
            <a:pPr lvl="1"/>
            <a:r>
              <a:rPr lang="en-US" dirty="0">
                <a:hlinkClick r:id="rId2"/>
              </a:rPr>
              <a:t>https://www.canada.ca/en/department-finance/economic-response-plan.html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Provincial Assistance  (Recovery, Circuit Breaker, Anchor Attraction Grants)</a:t>
            </a:r>
          </a:p>
          <a:p>
            <a:pPr lvl="1"/>
            <a:r>
              <a:rPr lang="en-US" dirty="0">
                <a:hlinkClick r:id="rId3"/>
              </a:rPr>
              <a:t>https://www2.gov.bc.ca/gov/content/covid-19/economic-recovery/business-supports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Municipal/Local Assistance  (Zoning changes, Patio Service, Liquor Options)</a:t>
            </a:r>
          </a:p>
          <a:p>
            <a:endParaRPr lang="en-US" dirty="0"/>
          </a:p>
          <a:p>
            <a:r>
              <a:rPr lang="en-US" dirty="0"/>
              <a:t>Industry Assistance  (TOTA , Chambers of Commerce, BCRFA)</a:t>
            </a:r>
          </a:p>
          <a:p>
            <a:endParaRPr lang="en-US" dirty="0"/>
          </a:p>
          <a:p>
            <a:r>
              <a:rPr lang="en-US" dirty="0"/>
              <a:t>Other?  (US Government assistance…?)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0434E-E99D-C046-B486-15E0B96D32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4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Were they Helpful?  </a:t>
            </a:r>
          </a:p>
          <a:p>
            <a:pPr marL="0" indent="0">
              <a:buNone/>
            </a:pPr>
            <a:r>
              <a:rPr lang="en-US" sz="3200" dirty="0"/>
              <a:t>		…Generous?  </a:t>
            </a:r>
          </a:p>
          <a:p>
            <a:pPr marL="0" indent="0">
              <a:buNone/>
            </a:pPr>
            <a:r>
              <a:rPr lang="en-US" sz="3200" dirty="0"/>
              <a:t>			…Useful?  </a:t>
            </a:r>
          </a:p>
          <a:p>
            <a:pPr marL="0" indent="0">
              <a:buNone/>
            </a:pPr>
            <a:r>
              <a:rPr lang="en-US" sz="3200" dirty="0"/>
              <a:t>				…Necessary?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All represent examples of others helping you and your business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Now let’s look at ways for YOU to help your business…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7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FIVE-BUCKET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EA82B8-A7B3-EF43-AF5F-F37C6F4A8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38" y="1825625"/>
            <a:ext cx="7070924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3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8CE-FD1A-3C41-AEE8-D3FA302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FIVE-BUCKET MODEL,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AA86-A77B-D244-A29B-D981AB98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Bucket 1:  The Hardest Hit  (3-5%)		Performing Arts and Restaurants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Bucket 2:  Right Place, Right Time  (8-13%) 	Zoom, Clorox and similar products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Bucket 3:  The Middle Ground  (43-45%)	Hurting, Surviving, Biggest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Bucket 4:  Make Your Own Luck  (30-35%)	Took Advantage, Second Biggest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Bucket 5:  Business as Usual  (5-10%)		Quite </a:t>
            </a:r>
            <a:r>
              <a:rPr lang="en-US" u="sng" dirty="0"/>
              <a:t>Unusual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Note:  Percentage estimates adjusted to reflect Okanagan Valley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0C63-16E3-6144-B474-4B29082FB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52168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7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</TotalTime>
  <Words>738</Words>
  <Application>Microsoft Macintosh PowerPoint</Application>
  <PresentationFormat>Widescreen</PresentationFormat>
  <Paragraphs>218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 </vt:lpstr>
      <vt:lpstr>Agenda</vt:lpstr>
      <vt:lpstr>Intro &amp; Background/Qualifications</vt:lpstr>
      <vt:lpstr>Lay of the Land—YOUR Land!</vt:lpstr>
      <vt:lpstr>Lay of the Land—YOUR Land!</vt:lpstr>
      <vt:lpstr>EXTERNAL RESOURCES</vt:lpstr>
      <vt:lpstr>EXTERNAL RESOURCES</vt:lpstr>
      <vt:lpstr>The FIVE-BUCKET MODEL</vt:lpstr>
      <vt:lpstr>The FIVE-BUCKET MODEL, Explained</vt:lpstr>
      <vt:lpstr>HOW ORGANIZATIONS MAKE THEIR OWN LUCK</vt:lpstr>
      <vt:lpstr>DIVERSIFICATION</vt:lpstr>
      <vt:lpstr>DIVERSIFICATION</vt:lpstr>
      <vt:lpstr>DIGITAL ENABLEMENT</vt:lpstr>
      <vt:lpstr>DIGITAL ENABLEMENT</vt:lpstr>
      <vt:lpstr>NIMBLE COST STRUCTURE</vt:lpstr>
      <vt:lpstr>NIMBLE COST STRUCTURE</vt:lpstr>
      <vt:lpstr>ABILITY TO BREAK INERTIA &amp; TRY NEW THINGS</vt:lpstr>
      <vt:lpstr>Pandemic Breeds Innovation?</vt:lpstr>
      <vt:lpstr>Pandemic Breeds Innovation?</vt:lpstr>
      <vt:lpstr>WORKSHEET to apply Strategic Approach to your business, specifically toward developing:</vt:lpstr>
      <vt:lpstr>HOW TO “SHOCK-PROOF” MY ORGANIZATION</vt:lpstr>
      <vt:lpstr>HOW TO “SHOCK-PROOF” MY ORGANIZATION, con’t.</vt:lpstr>
      <vt:lpstr>HOW TO “SHOCK-PROOF” MY ORGANIZATION, con’t.</vt:lpstr>
      <vt:lpstr>HOW TO “SHOCK-PROOF” MY ORGANIZATION, con’t.</vt:lpstr>
      <vt:lpstr>In Summary</vt:lpstr>
      <vt:lpstr>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Mark Ziebarth</dc:creator>
  <cp:lastModifiedBy>Mark Ziebarth</cp:lastModifiedBy>
  <cp:revision>31</cp:revision>
  <dcterms:created xsi:type="dcterms:W3CDTF">2021-05-24T20:32:02Z</dcterms:created>
  <dcterms:modified xsi:type="dcterms:W3CDTF">2021-05-26T19:14:59Z</dcterms:modified>
</cp:coreProperties>
</file>